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10400" cy="9236075"/>
  <p:embeddedFontLst>
    <p:embeddedFont>
      <p:font typeface="Arial Black" panose="020B0A04020102020204" pitchFamily="34" charset="0"/>
      <p:regular r:id="rId13"/>
      <p:bold r:id="rId14"/>
    </p:embeddedFont>
    <p:embeddedFont>
      <p:font typeface="Montserrat" panose="00000500000000000000" pitchFamily="2" charset="0"/>
      <p:regular r:id="rId15"/>
      <p:bold r:id="rId16"/>
      <p:italic r:id="rId17"/>
      <p:boldItalic r:id="rId18"/>
    </p:embeddedFont>
    <p:embeddedFont>
      <p:font typeface="Proxima Nova" panose="020B0604020202020204" charset="0"/>
      <p:regular r:id="rId19"/>
      <p:bold r:id="rId20"/>
      <p:italic r:id="rId21"/>
      <p:boldItalic r:id="rId22"/>
    </p:embeddedFont>
    <p:embeddedFont>
      <p:font typeface="Raleway" pitchFamily="2" charset="0"/>
      <p:regular r:id="rId23"/>
      <p:bold r:id="rId24"/>
      <p:italic r:id="rId25"/>
      <p:boldItalic r:id="rId26"/>
    </p:embeddedFont>
    <p:embeddedFont>
      <p:font typeface="Source Sans Pro" panose="020B0503030403020204" pitchFamily="34" charset="0"/>
      <p:regular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18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font" Target="fonts/font15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30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825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2fbbf349a1_0_89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32fbbf349a1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2fbbf349a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2fbbf349a1_0_0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2a09224aa3_0_22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g32a09224aa3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2fbbf349a1_0_24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g32fbbf349a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2fbbf349a1_0_46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g32fbbf349a1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2fbbf349a1_0_72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32fbbf349a1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2fbbf349a1_0_84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g32fbbf349a1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320b67dc7a_0_0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3320b67dc7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320b67dc7a_0_5:notes"/>
          <p:cNvSpPr txBox="1">
            <a:spLocks noGrp="1"/>
          </p:cNvSpPr>
          <p:nvPr>
            <p:ph type="body" idx="1"/>
          </p:nvPr>
        </p:nvSpPr>
        <p:spPr>
          <a:xfrm>
            <a:off x="701025" y="4387125"/>
            <a:ext cx="56082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g3320b67dc7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2700"/>
            <a:ext cx="4673700" cy="3463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ria basic layout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352633"/>
            <a:ext cx="8183700" cy="196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Font typeface="Montserrat"/>
              <a:buNone/>
              <a:defRPr sz="38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2317433"/>
            <a:ext cx="8183700" cy="114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Proxima Nova"/>
              <a:buNone/>
              <a:defRPr sz="24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12338" y="5778388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0668"/>
            <a:ext cx="8520600" cy="267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3793576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title"/>
          </p:nvPr>
        </p:nvSpPr>
        <p:spPr>
          <a:xfrm>
            <a:off x="195262" y="228600"/>
            <a:ext cx="8015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>
              <a:spcBef>
                <a:spcPts val="0"/>
              </a:spcBef>
              <a:spcAft>
                <a:spcPts val="0"/>
              </a:spcAft>
              <a:buSzPts val="3000"/>
              <a:buNone/>
              <a:defRPr sz="4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9116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306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766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940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sz="1200" b="0" i="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solidFill>
                <a:schemeClr val="l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3534800"/>
            <a:ext cx="8982600" cy="321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2286000"/>
            <a:ext cx="81837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Montserrat"/>
              <a:buNone/>
              <a:defRPr sz="36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4191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Proxima Nova"/>
              <a:buChar char="●"/>
              <a:defRPr sz="30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○"/>
              <a:defRPr sz="2400"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■"/>
              <a:defRPr sz="2400"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Font typeface="Proxima Nova"/>
              <a:buChar char="●"/>
              <a:defRPr sz="1800"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74056" y="6451031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137" y="6281913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56040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107600"/>
            <a:ext cx="4426500" cy="66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575600"/>
            <a:ext cx="4045200" cy="204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3692001"/>
            <a:ext cx="4045200" cy="17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ctrTitle"/>
          </p:nvPr>
        </p:nvSpPr>
        <p:spPr>
          <a:xfrm>
            <a:off x="485875" y="352633"/>
            <a:ext cx="8183700" cy="19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800"/>
              <a:t>Lists #2</a:t>
            </a:r>
            <a:endParaRPr sz="4800"/>
          </a:p>
        </p:txBody>
      </p:sp>
      <p:sp>
        <p:nvSpPr>
          <p:cNvPr id="68" name="Google Shape;68;p14"/>
          <p:cNvSpPr txBox="1">
            <a:spLocks noGrp="1"/>
          </p:cNvSpPr>
          <p:nvPr>
            <p:ph type="subTitle" idx="1"/>
          </p:nvPr>
        </p:nvSpPr>
        <p:spPr>
          <a:xfrm>
            <a:off x="485875" y="2317433"/>
            <a:ext cx="8183700" cy="1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</a:pPr>
            <a:r>
              <a:rPr lang="en-US" sz="3600">
                <a:solidFill>
                  <a:schemeClr val="dk1"/>
                </a:solidFill>
              </a:rPr>
              <a:t>A supplemental lesson for AP CSP</a:t>
            </a:r>
            <a:endParaRPr sz="3600"/>
          </a:p>
        </p:txBody>
      </p:sp>
    </p:spTree>
  </p:cSld>
  <p:clrMapOvr>
    <a:masterClrMapping/>
  </p:clrMapOvr>
  <p:transition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Wrap Up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1440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</a:pPr>
            <a:r>
              <a:rPr lang="en-US" sz="3200">
                <a:solidFill>
                  <a:srgbClr val="434343"/>
                </a:solidFill>
              </a:rPr>
              <a:t>Complete the assignment, either individually or as a group.</a:t>
            </a:r>
            <a:endParaRPr sz="3200">
              <a:solidFill>
                <a:srgbClr val="434343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Warm-up</a:t>
            </a:r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do you remember about lists?</a:t>
            </a:r>
            <a:endParaRPr/>
          </a:p>
          <a:p>
            <a:pPr marL="457200" lvl="0" indent="-419100" algn="l" rtl="0">
              <a:spcBef>
                <a:spcPts val="1200"/>
              </a:spcBef>
              <a:spcAft>
                <a:spcPts val="0"/>
              </a:spcAft>
              <a:buSzPts val="3000"/>
              <a:buChar char="●"/>
            </a:pPr>
            <a:r>
              <a:rPr lang="en-US"/>
              <a:t>How do you define a list?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/>
              <a:t>How do you access an element in a list?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/>
              <a:t>How do you update an element in a list?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/>
              <a:t>What are some list methods?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Data Abstraction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AP CSP Big Idea #3 - Algorithms and Programming</a:t>
            </a:r>
            <a:endParaRPr sz="3200"/>
          </a:p>
          <a:p>
            <a:pPr marL="457200" marR="0" lvl="0" indent="-3810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AAP-1.D.a: Develop data abstraction using lists to store multiple elements.</a:t>
            </a:r>
            <a:endParaRPr sz="2400"/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AAP-1.D.b: Explain how the use of data abstraction manages complexity in program code.</a:t>
            </a:r>
            <a:endParaRPr sz="2400"/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AAP-2.0.a: Write iteration statements to traverse a list.</a:t>
            </a:r>
            <a:endParaRPr sz="2400"/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AAP-2.0.b: Determine the result of an algorithm that includes list traversals.</a:t>
            </a:r>
            <a:endParaRPr sz="2400"/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AAP-3.B: Explain how the use of procedural abstraction manages complexity in a program.</a:t>
            </a:r>
            <a:endParaRPr sz="2400"/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None/>
            </a:pPr>
            <a:endParaRPr sz="3200"/>
          </a:p>
        </p:txBody>
      </p:sp>
    </p:spTree>
  </p:cSld>
  <p:clrMapOvr>
    <a:masterClrMapping/>
  </p:clrMapOvr>
  <p:transition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Data Abstraction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11700" y="1160850"/>
            <a:ext cx="8306100" cy="23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2"/>
                </a:solidFill>
              </a:rPr>
              <a:t>Lists allow us to name and work with with large collections of information with few variables. These programs are easier to develop and maintain. </a:t>
            </a:r>
            <a:endParaRPr sz="2800">
              <a:solidFill>
                <a:schemeClr val="dk2"/>
              </a:solidFill>
            </a:endParaRPr>
          </a:p>
          <a:p>
            <a:pPr marL="4572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</a:pPr>
            <a:r>
              <a:rPr lang="en-US" sz="2800">
                <a:solidFill>
                  <a:schemeClr val="dk2"/>
                </a:solidFill>
              </a:rPr>
              <a:t>In Python, a list is defined using square brackets.</a:t>
            </a:r>
            <a:endParaRPr sz="2800">
              <a:solidFill>
                <a:schemeClr val="dk2"/>
              </a:solidFill>
            </a:endParaRPr>
          </a:p>
        </p:txBody>
      </p:sp>
      <p:sp>
        <p:nvSpPr>
          <p:cNvPr id="87" name="Google Shape;87;p17"/>
          <p:cNvSpPr txBox="1"/>
          <p:nvPr/>
        </p:nvSpPr>
        <p:spPr>
          <a:xfrm>
            <a:off x="438225" y="3586225"/>
            <a:ext cx="8394000" cy="29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0000FF"/>
                </a:solidFill>
                <a:latin typeface="Proxima Nova"/>
                <a:ea typeface="Proxima Nova"/>
                <a:cs typeface="Proxima Nova"/>
                <a:sym typeface="Proxima Nova"/>
              </a:rPr>
              <a:t>names = [“Monserat”, “Samantha”, “Diego”, “Omar”, “Diego”]</a:t>
            </a:r>
            <a:endParaRPr sz="2200">
              <a:solidFill>
                <a:srgbClr val="0000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0000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0000FF"/>
                </a:solidFill>
                <a:latin typeface="Proxima Nova"/>
                <a:ea typeface="Proxima Nova"/>
                <a:cs typeface="Proxima Nova"/>
                <a:sym typeface="Proxima Nova"/>
              </a:rPr>
              <a:t>todo_list = [“read a book”, “wash dishes”, “take shower”]</a:t>
            </a:r>
            <a:endParaRPr sz="2200">
              <a:solidFill>
                <a:srgbClr val="0000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0000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0000FF"/>
                </a:solidFill>
                <a:latin typeface="Proxima Nova"/>
                <a:ea typeface="Proxima Nova"/>
                <a:cs typeface="Proxima Nova"/>
                <a:sym typeface="Proxima Nova"/>
              </a:rPr>
              <a:t>numbers = [1, 5, 3, 10, 12, 4]</a:t>
            </a:r>
            <a:endParaRPr sz="2200">
              <a:solidFill>
                <a:srgbClr val="0000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0000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0000FF"/>
                </a:solidFill>
                <a:latin typeface="Proxima Nova"/>
                <a:ea typeface="Proxima Nova"/>
                <a:cs typeface="Proxima Nova"/>
                <a:sym typeface="Proxima Nova"/>
              </a:rPr>
              <a:t>sensors = [False, False, True, True, False]</a:t>
            </a:r>
            <a:br>
              <a:rPr lang="en-US" sz="2200">
                <a:solidFill>
                  <a:srgbClr val="0000FF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en-US" sz="2200">
                <a:solidFill>
                  <a:srgbClr val="0000FF"/>
                </a:solidFill>
                <a:latin typeface="Proxima Nova"/>
                <a:ea typeface="Proxima Nova"/>
                <a:cs typeface="Proxima Nova"/>
                <a:sym typeface="Proxima Nova"/>
              </a:rPr>
              <a:t>   </a:t>
            </a:r>
            <a:r>
              <a:rPr lang="en-US" sz="2200" i="1">
                <a:solidFill>
                  <a:srgbClr val="0000FF"/>
                </a:solidFill>
                <a:latin typeface="Proxima Nova"/>
                <a:ea typeface="Proxima Nova"/>
                <a:cs typeface="Proxima Nova"/>
                <a:sym typeface="Proxima Nova"/>
              </a:rPr>
              <a:t>This example is from Mission 6 CheckLines</a:t>
            </a:r>
            <a:endParaRPr sz="2200" i="1">
              <a:solidFill>
                <a:srgbClr val="0000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  <p:transition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Definitions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43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3937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A </a:t>
            </a:r>
            <a:r>
              <a:rPr lang="en-US" sz="2600" b="1"/>
              <a:t>list</a:t>
            </a:r>
            <a:r>
              <a:rPr lang="en-US" sz="2600"/>
              <a:t> is an ordered  collection of elements (items).</a:t>
            </a:r>
            <a:endParaRPr sz="2600"/>
          </a:p>
          <a:p>
            <a:pPr marL="457200" marR="0" lvl="0" indent="-3937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An </a:t>
            </a:r>
            <a:r>
              <a:rPr lang="en-US" sz="2600" b="1"/>
              <a:t>index</a:t>
            </a:r>
            <a:r>
              <a:rPr lang="en-US" sz="2600"/>
              <a:t> is a number used to reference the element in a list and refers to its order in the list.</a:t>
            </a:r>
            <a:endParaRPr sz="2600"/>
          </a:p>
          <a:p>
            <a:pPr marL="457200" marR="0" lvl="0" indent="-3937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An</a:t>
            </a:r>
            <a:r>
              <a:rPr lang="en-US" sz="2600" b="1"/>
              <a:t> element (or item) </a:t>
            </a:r>
            <a:r>
              <a:rPr lang="en-US" sz="2600"/>
              <a:t>is an individual value in a list, and each is assigned a unique index.</a:t>
            </a:r>
            <a:endParaRPr sz="2600"/>
          </a:p>
          <a:p>
            <a:pPr marL="457200" marR="0" lvl="0" indent="-3937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The </a:t>
            </a:r>
            <a:r>
              <a:rPr lang="en-US" sz="2600" b="1"/>
              <a:t>length</a:t>
            </a:r>
            <a:r>
              <a:rPr lang="en-US" sz="2600"/>
              <a:t> of a list is how many elements it contains. Lists can grow or shrink als elements are added or removed.</a:t>
            </a:r>
            <a:endParaRPr sz="2600"/>
          </a:p>
        </p:txBody>
      </p:sp>
      <p:sp>
        <p:nvSpPr>
          <p:cNvPr id="94" name="Google Shape;94;p18"/>
          <p:cNvSpPr txBox="1"/>
          <p:nvPr/>
        </p:nvSpPr>
        <p:spPr>
          <a:xfrm>
            <a:off x="457125" y="4941100"/>
            <a:ext cx="85206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names =</a:t>
            </a:r>
            <a:r>
              <a:rPr lang="en-US"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2400">
                <a:solidFill>
                  <a:srgbClr val="0000FF"/>
                </a:solidFill>
                <a:latin typeface="Proxima Nova"/>
                <a:ea typeface="Proxima Nova"/>
                <a:cs typeface="Proxima Nova"/>
                <a:sym typeface="Proxima Nova"/>
              </a:rPr>
              <a:t>[“Monserat”, “Samantha”, “Diego”, “Omar”, “Diego”]</a:t>
            </a:r>
            <a:r>
              <a:rPr lang="en-US"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2400" b="1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2478925" y="4556400"/>
            <a:ext cx="6088500" cy="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400" b="1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0              1                  2          3           4</a:t>
            </a:r>
            <a:endParaRPr sz="1800">
              <a:solidFill>
                <a:srgbClr val="FF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6" name="Google Shape;96;p18"/>
          <p:cNvSpPr/>
          <p:nvPr/>
        </p:nvSpPr>
        <p:spPr>
          <a:xfrm>
            <a:off x="354600" y="4690200"/>
            <a:ext cx="8520600" cy="831300"/>
          </a:xfrm>
          <a:prstGeom prst="rect">
            <a:avLst/>
          </a:prstGeom>
          <a:noFill/>
          <a:ln w="1905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97" name="Google Shape;97;p18"/>
          <p:cNvCxnSpPr/>
          <p:nvPr/>
        </p:nvCxnSpPr>
        <p:spPr>
          <a:xfrm flipH="1">
            <a:off x="755975" y="1445200"/>
            <a:ext cx="635700" cy="3261600"/>
          </a:xfrm>
          <a:prstGeom prst="straightConnector1">
            <a:avLst/>
          </a:prstGeom>
          <a:noFill/>
          <a:ln w="19050" cap="flat" cmpd="sng">
            <a:solidFill>
              <a:srgbClr val="6AA84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8" name="Google Shape;98;p18"/>
          <p:cNvCxnSpPr/>
          <p:nvPr/>
        </p:nvCxnSpPr>
        <p:spPr>
          <a:xfrm>
            <a:off x="1876750" y="1913550"/>
            <a:ext cx="2007300" cy="28770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9" name="Google Shape;99;p18"/>
          <p:cNvCxnSpPr/>
          <p:nvPr/>
        </p:nvCxnSpPr>
        <p:spPr>
          <a:xfrm>
            <a:off x="1910200" y="1913550"/>
            <a:ext cx="702600" cy="28770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0" name="Google Shape;100;p18"/>
          <p:cNvCxnSpPr/>
          <p:nvPr/>
        </p:nvCxnSpPr>
        <p:spPr>
          <a:xfrm>
            <a:off x="1893475" y="1980450"/>
            <a:ext cx="3713400" cy="28602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1" name="Google Shape;101;p18"/>
          <p:cNvCxnSpPr/>
          <p:nvPr/>
        </p:nvCxnSpPr>
        <p:spPr>
          <a:xfrm>
            <a:off x="1910200" y="2766625"/>
            <a:ext cx="301200" cy="22413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2" name="Google Shape;102;p18"/>
          <p:cNvCxnSpPr/>
          <p:nvPr/>
        </p:nvCxnSpPr>
        <p:spPr>
          <a:xfrm>
            <a:off x="1926925" y="2833525"/>
            <a:ext cx="2007300" cy="22749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3" name="Google Shape;103;p18"/>
          <p:cNvCxnSpPr/>
          <p:nvPr/>
        </p:nvCxnSpPr>
        <p:spPr>
          <a:xfrm>
            <a:off x="1943650" y="2833525"/>
            <a:ext cx="3562800" cy="21912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4" name="Google Shape;104;p18"/>
          <p:cNvSpPr txBox="1"/>
          <p:nvPr/>
        </p:nvSpPr>
        <p:spPr>
          <a:xfrm>
            <a:off x="1441850" y="5777450"/>
            <a:ext cx="28437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9900FF"/>
                </a:solidFill>
                <a:latin typeface="Proxima Nova"/>
                <a:ea typeface="Proxima Nova"/>
                <a:cs typeface="Proxima Nova"/>
                <a:sym typeface="Proxima Nova"/>
              </a:rPr>
              <a:t>len(names) = 5</a:t>
            </a:r>
            <a:endParaRPr sz="2400">
              <a:solidFill>
                <a:srgbClr val="9900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105" name="Google Shape;105;p18"/>
          <p:cNvCxnSpPr/>
          <p:nvPr/>
        </p:nvCxnSpPr>
        <p:spPr>
          <a:xfrm>
            <a:off x="1676025" y="3686600"/>
            <a:ext cx="167400" cy="2191200"/>
          </a:xfrm>
          <a:prstGeom prst="straightConnector1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ransition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Using a List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9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These list methods are used on the AP Exam:</a:t>
            </a:r>
            <a:endParaRPr sz="3200"/>
          </a:p>
          <a:p>
            <a:pPr marL="457200" lvl="0" indent="-3810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-US" sz="2400" b="1">
                <a:solidFill>
                  <a:schemeClr val="dk2"/>
                </a:solidFill>
              </a:rPr>
              <a:t>list.append(element)</a:t>
            </a:r>
            <a:r>
              <a:rPr lang="en-US" sz="2400">
                <a:solidFill>
                  <a:schemeClr val="dk2"/>
                </a:solidFill>
              </a:rPr>
              <a:t> adds an element to the end of a list. </a:t>
            </a:r>
            <a:endParaRPr sz="2400">
              <a:solidFill>
                <a:schemeClr val="dk2"/>
              </a:solidFill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</a:pPr>
            <a:r>
              <a:rPr lang="en-US" sz="2400">
                <a:solidFill>
                  <a:schemeClr val="dk2"/>
                </a:solidFill>
              </a:rPr>
              <a:t>The length of the list increases by 1.</a:t>
            </a:r>
            <a:endParaRPr sz="2400">
              <a:solidFill>
                <a:schemeClr val="dk2"/>
              </a:solidFill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-US" sz="2400" b="1">
                <a:solidFill>
                  <a:schemeClr val="dk2"/>
                </a:solidFill>
              </a:rPr>
              <a:t>list.insert(index, element)</a:t>
            </a:r>
            <a:r>
              <a:rPr lang="en-US" sz="2400">
                <a:solidFill>
                  <a:schemeClr val="dk2"/>
                </a:solidFill>
              </a:rPr>
              <a:t> adds an element at the given index. </a:t>
            </a:r>
            <a:endParaRPr sz="2400">
              <a:solidFill>
                <a:schemeClr val="dk2"/>
              </a:solidFill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</a:pPr>
            <a:r>
              <a:rPr lang="en-US" sz="2400">
                <a:solidFill>
                  <a:schemeClr val="dk2"/>
                </a:solidFill>
              </a:rPr>
              <a:t>The length of the list increases by 1. </a:t>
            </a:r>
            <a:endParaRPr>
              <a:solidFill>
                <a:schemeClr val="dk2"/>
              </a:solidFill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</a:pPr>
            <a:r>
              <a:rPr lang="en-US" sz="2400">
                <a:solidFill>
                  <a:schemeClr val="dk2"/>
                </a:solidFill>
              </a:rPr>
              <a:t>The index of all elements following the inserted element are increased by 1.</a:t>
            </a:r>
            <a:endParaRPr sz="2400">
              <a:solidFill>
                <a:schemeClr val="dk2"/>
              </a:solidFill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-US" sz="2400" b="1">
                <a:solidFill>
                  <a:schemeClr val="dk2"/>
                </a:solidFill>
              </a:rPr>
              <a:t>list.pop(element)</a:t>
            </a:r>
            <a:r>
              <a:rPr lang="en-US" sz="2400">
                <a:solidFill>
                  <a:schemeClr val="dk2"/>
                </a:solidFill>
              </a:rPr>
              <a:t> removes an element at the given index. </a:t>
            </a:r>
            <a:endParaRPr sz="2400">
              <a:solidFill>
                <a:schemeClr val="dk2"/>
              </a:solidFill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</a:pPr>
            <a:r>
              <a:rPr lang="en-US" sz="2400">
                <a:solidFill>
                  <a:schemeClr val="dk2"/>
                </a:solidFill>
              </a:rPr>
              <a:t>The length of the list decreases by 1. </a:t>
            </a:r>
            <a:endParaRPr sz="2400">
              <a:solidFill>
                <a:schemeClr val="dk2"/>
              </a:solidFill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</a:pPr>
            <a:r>
              <a:rPr lang="en-US" sz="2400">
                <a:solidFill>
                  <a:schemeClr val="dk2"/>
                </a:solidFill>
              </a:rPr>
              <a:t>The index of all elements following the popped element are decreased by 1.</a:t>
            </a:r>
            <a:endParaRPr sz="2400"/>
          </a:p>
        </p:txBody>
      </p:sp>
    </p:spTree>
  </p:cSld>
  <p:clrMapOvr>
    <a:masterClrMapping/>
  </p:clrMapOvr>
  <p:transition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Try some code tracing with lists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7" name="Google Shape;117;p20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</a:pPr>
            <a:r>
              <a:rPr lang="en-US" sz="3200">
                <a:solidFill>
                  <a:srgbClr val="434343"/>
                </a:solidFill>
              </a:rPr>
              <a:t>Get Example C code from your teacher.</a:t>
            </a:r>
            <a:endParaRPr sz="3200">
              <a:solidFill>
                <a:srgbClr val="434343"/>
              </a:solidFill>
            </a:endParaRPr>
          </a:p>
          <a:p>
            <a:pPr marL="91440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</a:pPr>
            <a:r>
              <a:rPr lang="en-US" sz="3200">
                <a:solidFill>
                  <a:srgbClr val="434343"/>
                </a:solidFill>
              </a:rPr>
              <a:t>With your group, work through each problem.</a:t>
            </a:r>
            <a:endParaRPr sz="3200">
              <a:solidFill>
                <a:srgbClr val="434343"/>
              </a:solidFill>
            </a:endParaRPr>
          </a:p>
          <a:p>
            <a:pPr marL="91440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</a:pPr>
            <a:r>
              <a:rPr lang="en-US" sz="3200">
                <a:solidFill>
                  <a:srgbClr val="434343"/>
                </a:solidFill>
              </a:rPr>
              <a:t>What is the final list after the code is executed?</a:t>
            </a:r>
            <a:endParaRPr sz="3200">
              <a:solidFill>
                <a:srgbClr val="434343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Try some code tracing with lists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3" name="Google Shape;123;p21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</a:pPr>
            <a:r>
              <a:rPr lang="en-US" sz="3200">
                <a:solidFill>
                  <a:srgbClr val="434343"/>
                </a:solidFill>
              </a:rPr>
              <a:t>Get Example D code from your teacher.</a:t>
            </a:r>
            <a:endParaRPr sz="3200">
              <a:solidFill>
                <a:srgbClr val="434343"/>
              </a:solidFill>
            </a:endParaRPr>
          </a:p>
          <a:p>
            <a:pPr marL="91440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</a:pPr>
            <a:r>
              <a:rPr lang="en-US" sz="3200">
                <a:solidFill>
                  <a:srgbClr val="434343"/>
                </a:solidFill>
              </a:rPr>
              <a:t>With your group, work through each problem.</a:t>
            </a:r>
            <a:endParaRPr sz="3200">
              <a:solidFill>
                <a:srgbClr val="434343"/>
              </a:solidFill>
            </a:endParaRPr>
          </a:p>
          <a:p>
            <a:pPr marL="91440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</a:pPr>
            <a:r>
              <a:rPr lang="en-US" sz="3200">
                <a:solidFill>
                  <a:srgbClr val="434343"/>
                </a:solidFill>
              </a:rPr>
              <a:t>What is the final list after the code is executed?</a:t>
            </a:r>
            <a:endParaRPr sz="3200">
              <a:solidFill>
                <a:srgbClr val="434343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>
            <a:spLocks noGrp="1"/>
          </p:cNvSpPr>
          <p:nvPr>
            <p:ph type="title"/>
          </p:nvPr>
        </p:nvSpPr>
        <p:spPr>
          <a:xfrm>
            <a:off x="311700" y="212367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/>
              <a:t>Try some code tracing with lists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22"/>
          <p:cNvSpPr txBox="1">
            <a:spLocks noGrp="1"/>
          </p:cNvSpPr>
          <p:nvPr>
            <p:ph type="body" idx="1"/>
          </p:nvPr>
        </p:nvSpPr>
        <p:spPr>
          <a:xfrm>
            <a:off x="311700" y="978325"/>
            <a:ext cx="8520600" cy="5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</a:pPr>
            <a:r>
              <a:rPr lang="en-US" sz="3200">
                <a:solidFill>
                  <a:srgbClr val="434343"/>
                </a:solidFill>
              </a:rPr>
              <a:t>Get Example E code from your teacher.</a:t>
            </a:r>
            <a:endParaRPr sz="3200">
              <a:solidFill>
                <a:srgbClr val="434343"/>
              </a:solidFill>
            </a:endParaRPr>
          </a:p>
          <a:p>
            <a:pPr marL="91440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</a:pPr>
            <a:r>
              <a:rPr lang="en-US" sz="3200">
                <a:solidFill>
                  <a:srgbClr val="434343"/>
                </a:solidFill>
              </a:rPr>
              <a:t>With your group, work through each problem.</a:t>
            </a:r>
            <a:endParaRPr sz="3200">
              <a:solidFill>
                <a:srgbClr val="434343"/>
              </a:solidFill>
            </a:endParaRPr>
          </a:p>
          <a:p>
            <a:pPr marL="91440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</a:pPr>
            <a:r>
              <a:rPr lang="en-US" sz="3200">
                <a:solidFill>
                  <a:srgbClr val="434343"/>
                </a:solidFill>
              </a:rPr>
              <a:t>What is the value of total after the code is executed?</a:t>
            </a:r>
            <a:endParaRPr sz="3200">
              <a:solidFill>
                <a:srgbClr val="434343"/>
              </a:solidFill>
            </a:endParaRPr>
          </a:p>
          <a:p>
            <a:pPr marL="91440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200"/>
              <a:buChar char="○"/>
            </a:pPr>
            <a:r>
              <a:rPr lang="en-US" sz="3200">
                <a:solidFill>
                  <a:srgbClr val="434343"/>
                </a:solidFill>
              </a:rPr>
              <a:t>What is the final list after the code is executed?</a:t>
            </a:r>
            <a:endParaRPr sz="3200">
              <a:solidFill>
                <a:srgbClr val="434343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600</Words>
  <Application>Microsoft Office PowerPoint</Application>
  <PresentationFormat>On-screen Show (4:3)</PresentationFormat>
  <Paragraphs>58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Montserrat</vt:lpstr>
      <vt:lpstr>Noto Sans Symbols</vt:lpstr>
      <vt:lpstr>Source Sans Pro</vt:lpstr>
      <vt:lpstr>Raleway</vt:lpstr>
      <vt:lpstr>Arial</vt:lpstr>
      <vt:lpstr>Arial Black</vt:lpstr>
      <vt:lpstr>Proxima Nova</vt:lpstr>
      <vt:lpstr>Plum</vt:lpstr>
      <vt:lpstr>Lists #2</vt:lpstr>
      <vt:lpstr>Warm-up</vt:lpstr>
      <vt:lpstr>Data Abstraction</vt:lpstr>
      <vt:lpstr>Data Abstraction</vt:lpstr>
      <vt:lpstr>Definitions</vt:lpstr>
      <vt:lpstr>Using a List</vt:lpstr>
      <vt:lpstr>Try some code tracing with lists</vt:lpstr>
      <vt:lpstr>Try some code tracing with lists</vt:lpstr>
      <vt:lpstr>Try some code tracing with lists</vt:lpstr>
      <vt:lpstr>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2025-05-19T00:44:28Z</dcterms:modified>
</cp:coreProperties>
</file>